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042" r:id="rId2"/>
    <p:sldId id="2044" r:id="rId3"/>
    <p:sldId id="257" r:id="rId4"/>
    <p:sldId id="2043" r:id="rId5"/>
    <p:sldId id="2045" r:id="rId6"/>
    <p:sldId id="2046" r:id="rId7"/>
    <p:sldId id="2047" r:id="rId8"/>
    <p:sldId id="2050" r:id="rId9"/>
    <p:sldId id="2049" r:id="rId10"/>
    <p:sldId id="2051" r:id="rId11"/>
    <p:sldId id="2052" r:id="rId12"/>
    <p:sldId id="2048" r:id="rId13"/>
    <p:sldId id="2053" r:id="rId14"/>
    <p:sldId id="2054" r:id="rId15"/>
    <p:sldId id="2055" r:id="rId16"/>
    <p:sldId id="2056" r:id="rId17"/>
    <p:sldId id="2057" r:id="rId18"/>
    <p:sldId id="20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543" userDrawn="1">
          <p15:clr>
            <a:srgbClr val="A4A3A4"/>
          </p15:clr>
        </p15:guide>
        <p15:guide id="10" orient="horz" pos="16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7"/>
    <p:restoredTop sz="94679"/>
  </p:normalViewPr>
  <p:slideViewPr>
    <p:cSldViewPr snapToGrid="0" snapToObjects="1" showGuides="1">
      <p:cViewPr varScale="1">
        <p:scale>
          <a:sx n="62" d="100"/>
          <a:sy n="62" d="100"/>
        </p:scale>
        <p:origin x="43" y="302"/>
      </p:cViewPr>
      <p:guideLst>
        <p:guide orient="horz" pos="2160"/>
        <p:guide pos="7242"/>
        <p:guide pos="438"/>
        <p:guide pos="3840"/>
        <p:guide orient="horz" pos="346"/>
        <p:guide orient="horz" pos="3974"/>
        <p:guide pos="5541"/>
        <p:guide pos="2139"/>
        <p:guide pos="4543"/>
        <p:guide orient="horz" pos="16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B07A2238-64FF-3744-9BD3-204A945267D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B3B1333-2D82-F943-972C-F7E9734683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03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870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w Zealand - Traveler view | Travelers' Health | 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7"/>
            <a:ext cx="6890657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74981" y="769082"/>
            <a:ext cx="49170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New Zealand 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</a:p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nju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 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zi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lənd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74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bile home rental in France, Italy, Spain and Croatia | EUROPEAN CAMPING 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6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35340" y="244556"/>
            <a:ext cx="505666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Italy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ɪt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̬.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əl.i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5340" y="1188720"/>
            <a:ext cx="505666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Spain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speɪn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3194C1-881F-48AE-8EBD-B99911A0C583}"/>
              </a:ext>
            </a:extLst>
          </p:cNvPr>
          <p:cNvSpPr/>
          <p:nvPr/>
        </p:nvSpPr>
        <p:spPr>
          <a:xfrm>
            <a:off x="5078278" y="3073831"/>
            <a:ext cx="1740976" cy="12295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5B633-ABED-4785-97DD-04D2BCB4B331}"/>
              </a:ext>
            </a:extLst>
          </p:cNvPr>
          <p:cNvSpPr/>
          <p:nvPr/>
        </p:nvSpPr>
        <p:spPr>
          <a:xfrm>
            <a:off x="1603970" y="4579296"/>
            <a:ext cx="1740976" cy="122953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24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98473" y="650200"/>
            <a:ext cx="5937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The UK 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ju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keɪ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</a:p>
          <a:p>
            <a:r>
              <a:rPr lang="en-US" altLang="en-US" sz="4400" dirty="0"/>
              <a:t>= United Kingdom</a:t>
            </a:r>
            <a:endParaRPr lang="en-US" altLang="en-US" sz="4400" dirty="0">
              <a:cs typeface="Arial" panose="020B0604020202020204" pitchFamily="34" charset="0"/>
            </a:endParaRPr>
          </a:p>
        </p:txBody>
      </p:sp>
      <p:pic>
        <p:nvPicPr>
          <p:cNvPr id="5124" name="Picture 4" descr="England, Great Britain, United Kingdom: What's the Difference? | Denver 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"/>
            <a:ext cx="5741516" cy="685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502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04" y="0"/>
            <a:ext cx="2595397" cy="22118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52144" y="382645"/>
            <a:ext cx="54541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People from the UK </a:t>
            </a:r>
          </a:p>
          <a:p>
            <a:r>
              <a:rPr lang="en-US" sz="4400" dirty="0"/>
              <a:t>are </a:t>
            </a:r>
            <a:r>
              <a:rPr lang="en-US" sz="4400" b="1" dirty="0"/>
              <a:t>British / American.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05" y="4695170"/>
            <a:ext cx="2595396" cy="2162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05" y="2349127"/>
            <a:ext cx="2595396" cy="22190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2144" y="2458209"/>
            <a:ext cx="65864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The </a:t>
            </a:r>
            <a:r>
              <a:rPr lang="en-US" sz="4400" b="1" dirty="0"/>
              <a:t>Vietnamese / Japanese</a:t>
            </a:r>
          </a:p>
          <a:p>
            <a:r>
              <a:rPr lang="en-US" sz="4400" dirty="0"/>
              <a:t>flag is red and yellow.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52144" y="4695170"/>
            <a:ext cx="638194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Rafael Nadal is a </a:t>
            </a:r>
            <a:r>
              <a:rPr lang="en-US" sz="4400" b="1" dirty="0"/>
              <a:t>Spanish / </a:t>
            </a:r>
          </a:p>
          <a:p>
            <a:r>
              <a:rPr lang="en-US" sz="4400" b="1" dirty="0"/>
              <a:t>Canadian</a:t>
            </a:r>
            <a:r>
              <a:rPr lang="en-US" sz="4400" dirty="0"/>
              <a:t> sports star.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28458" y="1829195"/>
            <a:ext cx="14586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46172" y="3152438"/>
            <a:ext cx="2612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17015" y="5382468"/>
            <a:ext cx="1850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536706" y="-43181"/>
            <a:ext cx="3655294" cy="895350"/>
            <a:chOff x="0" y="0"/>
            <a:chExt cx="12192000" cy="1095911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315" y="77057"/>
              <a:ext cx="11915901" cy="94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2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3703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14" y="2405307"/>
            <a:ext cx="2522084" cy="2091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5" y="-1"/>
            <a:ext cx="2522084" cy="2158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14" y="4743899"/>
            <a:ext cx="2522085" cy="2114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85012" y="228095"/>
            <a:ext cx="54007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Cairo is the </a:t>
            </a:r>
            <a:r>
              <a:rPr lang="en-US" sz="4400" b="1" dirty="0"/>
              <a:t>Egyptian / </a:t>
            </a:r>
          </a:p>
          <a:p>
            <a:r>
              <a:rPr lang="en-US" sz="4400" b="1" dirty="0"/>
              <a:t>Moroccan </a:t>
            </a:r>
            <a:r>
              <a:rPr lang="en-US" sz="4400" dirty="0"/>
              <a:t>capital.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3844" y="2574074"/>
            <a:ext cx="58659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Tom Yum is </a:t>
            </a:r>
            <a:r>
              <a:rPr lang="en-US" sz="4400" b="1" dirty="0"/>
              <a:t>Thai / Italian</a:t>
            </a:r>
          </a:p>
          <a:p>
            <a:r>
              <a:rPr lang="en-US" sz="4400" dirty="0"/>
              <a:t>food.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85012" y="4920053"/>
            <a:ext cx="600356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The dollar is the </a:t>
            </a:r>
            <a:r>
              <a:rPr lang="en-US" sz="4400" b="1" dirty="0"/>
              <a:t>British / </a:t>
            </a:r>
          </a:p>
          <a:p>
            <a:r>
              <a:rPr lang="en-US" sz="4400" b="1" dirty="0"/>
              <a:t>Australian</a:t>
            </a:r>
            <a:r>
              <a:rPr lang="en-US" sz="4400" dirty="0"/>
              <a:t> currency.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53844" y="6366603"/>
            <a:ext cx="2307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22572" y="3284408"/>
            <a:ext cx="12845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22572" y="989060"/>
            <a:ext cx="2307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717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655294" cy="895350"/>
            <a:chOff x="0" y="0"/>
            <a:chExt cx="12192000" cy="1095911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2315" y="77057"/>
              <a:ext cx="11915901" cy="94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3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10999"/>
              </p:ext>
            </p:extLst>
          </p:nvPr>
        </p:nvGraphicFramePr>
        <p:xfrm>
          <a:off x="12686" y="1319019"/>
          <a:ext cx="12179314" cy="5251176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6088935">
                  <a:extLst>
                    <a:ext uri="{9D8B030D-6E8A-4147-A177-3AD203B41FA5}">
                      <a16:colId xmlns:a16="http://schemas.microsoft.com/office/drawing/2014/main" val="2265383021"/>
                    </a:ext>
                  </a:extLst>
                </a:gridCol>
                <a:gridCol w="6090379">
                  <a:extLst>
                    <a:ext uri="{9D8B030D-6E8A-4147-A177-3AD203B41FA5}">
                      <a16:colId xmlns:a16="http://schemas.microsoft.com/office/drawing/2014/main" val="3244379144"/>
                    </a:ext>
                  </a:extLst>
                </a:gridCol>
              </a:tblGrid>
              <a:tr h="889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Nationality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935497"/>
                  </a:ext>
                </a:extLst>
              </a:tr>
              <a:tr h="889579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The USA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3528346"/>
                  </a:ext>
                </a:extLst>
              </a:tr>
              <a:tr h="889579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Canada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070995"/>
                  </a:ext>
                </a:extLst>
              </a:tr>
              <a:tr h="889579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Egypt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4332964"/>
                  </a:ext>
                </a:extLst>
              </a:tr>
              <a:tr h="889579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Italy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1852324"/>
                  </a:ext>
                </a:extLst>
              </a:tr>
              <a:tr h="803281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Japan</a:t>
                      </a:r>
                      <a:endParaRPr lang="en-US" sz="440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338504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394213" y="2169105"/>
            <a:ext cx="2408032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0700" y="2952876"/>
            <a:ext cx="2315057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Canadian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4213" y="3911490"/>
            <a:ext cx="2222083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40700" y="4785694"/>
            <a:ext cx="1625766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Italian</a:t>
            </a:r>
            <a:endParaRPr lang="en-US" sz="4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1044" y="5652531"/>
            <a:ext cx="2188420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Japanese</a:t>
            </a:r>
            <a:endParaRPr lang="en-US" sz="44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74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876460"/>
              </p:ext>
            </p:extLst>
          </p:nvPr>
        </p:nvGraphicFramePr>
        <p:xfrm>
          <a:off x="0" y="1"/>
          <a:ext cx="12192000" cy="6857998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6095276">
                  <a:extLst>
                    <a:ext uri="{9D8B030D-6E8A-4147-A177-3AD203B41FA5}">
                      <a16:colId xmlns:a16="http://schemas.microsoft.com/office/drawing/2014/main" val="2180948825"/>
                    </a:ext>
                  </a:extLst>
                </a:gridCol>
                <a:gridCol w="6096724">
                  <a:extLst>
                    <a:ext uri="{9D8B030D-6E8A-4147-A177-3AD203B41FA5}">
                      <a16:colId xmlns:a16="http://schemas.microsoft.com/office/drawing/2014/main" val="641047936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Morocco</a:t>
                      </a:r>
                      <a:endParaRPr lang="en-US" sz="4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0070499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New Zealand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7660034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Spain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3638310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Thailand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197749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The Philippines</a:t>
                      </a:r>
                      <a:endParaRPr lang="en-US" sz="4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75972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The UK</a:t>
                      </a:r>
                      <a:endParaRPr lang="en-US" sz="4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691445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Vietnam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543951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406497" y="0"/>
            <a:ext cx="2470548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Moroccan</a:t>
            </a:r>
            <a:endParaRPr lang="en-US" sz="44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6497" y="960286"/>
            <a:ext cx="3643946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Zealander</a:t>
            </a:r>
            <a:endParaRPr lang="en-US" sz="44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6497" y="1912533"/>
            <a:ext cx="1972015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Spanish</a:t>
            </a:r>
            <a:endParaRPr lang="en-US" sz="44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6497" y="2880857"/>
            <a:ext cx="1218603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44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6497" y="3921198"/>
            <a:ext cx="1973617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Filipino</a:t>
            </a:r>
            <a:endParaRPr lang="en-US" sz="44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06497" y="4977615"/>
            <a:ext cx="1721946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British</a:t>
            </a:r>
            <a:endParaRPr lang="en-US" sz="44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6497" y="5837747"/>
            <a:ext cx="2813334" cy="952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Aft>
                <a:spcPts val="400"/>
              </a:spcAft>
            </a:pPr>
            <a:r>
              <a:rPr lang="en-US" sz="4400" dirty="0">
                <a:solidFill>
                  <a:srgbClr val="1013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</a:t>
            </a:r>
            <a:endParaRPr lang="en-US" sz="4400" dirty="0">
              <a:solidFill>
                <a:srgbClr val="10132B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576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otion design animation, Cute gif,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3655294" cy="895350"/>
            <a:chOff x="0" y="0"/>
            <a:chExt cx="12192000" cy="1095911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313" y="77057"/>
              <a:ext cx="11915903" cy="94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4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872309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ow Much Homework Is Too Much? | Strategy Edu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-290" b="1"/>
          <a:stretch/>
        </p:blipFill>
        <p:spPr bwMode="auto">
          <a:xfrm>
            <a:off x="46383" y="-19878"/>
            <a:ext cx="12145617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4834" y="2192082"/>
            <a:ext cx="86271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</a:rPr>
              <a:t>- Learn by heart all the new words and the structures.</a:t>
            </a:r>
          </a:p>
          <a:p>
            <a:r>
              <a:rPr lang="en-US" sz="4300" dirty="0">
                <a:solidFill>
                  <a:schemeClr val="bg1"/>
                </a:solidFill>
              </a:rPr>
              <a:t>- Prepare for next lesson – Language focus: Question words: Where...? What....? Who....?/ Conjunctions: and/or/but.</a:t>
            </a:r>
          </a:p>
        </p:txBody>
      </p:sp>
    </p:spTree>
    <p:extLst>
      <p:ext uri="{BB962C8B-B14F-4D97-AF65-F5344CB8AC3E}">
        <p14:creationId xmlns:p14="http://schemas.microsoft.com/office/powerpoint/2010/main" val="68726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 Are You From- - Learn Countries of the Wor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3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334">
            <a:extLst>
              <a:ext uri="{FF2B5EF4-FFF2-40B4-BE49-F238E27FC236}">
                <a16:creationId xmlns:a16="http://schemas.microsoft.com/office/drawing/2014/main" id="{E699A195-D8B1-E24F-A2D1-316738186D2F}"/>
              </a:ext>
            </a:extLst>
          </p:cNvPr>
          <p:cNvSpPr txBox="1"/>
          <p:nvPr/>
        </p:nvSpPr>
        <p:spPr>
          <a:xfrm>
            <a:off x="1069382" y="3804621"/>
            <a:ext cx="11264269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COUNTRIES AND NATIONALITIES</a:t>
            </a:r>
          </a:p>
        </p:txBody>
      </p:sp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2126940" y="183385"/>
            <a:ext cx="842740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8800" b="1" dirty="0">
                <a:solidFill>
                  <a:srgbClr val="FF0000"/>
                </a:solidFill>
                <a:latin typeface="Stencil" panose="040409050D0802020404" pitchFamily="82" charset="0"/>
                <a:ea typeface="맑은 고딕" pitchFamily="50" charset="-127"/>
                <a:cs typeface="Arial" pitchFamily="34" charset="0"/>
              </a:rPr>
              <a:t>Starter unit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896968" y="1680926"/>
            <a:ext cx="43980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7</a:t>
            </a:r>
          </a:p>
          <a:p>
            <a:pPr algn="ctr"/>
            <a:r>
              <a:rPr lang="en-US" sz="6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930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55" y="1824942"/>
            <a:ext cx="10901216" cy="19684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Where + am/is/are + S + from?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am/is/are + from + (country)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Structures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8" y="4185922"/>
            <a:ext cx="64720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Where are you from?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am from Vietnam.</a:t>
            </a:r>
            <a:endParaRPr lang="en-US" sz="4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3148"/>
            <a:ext cx="12192000" cy="267207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What +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tobe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+ her/his/your….nationality ?</a:t>
            </a:r>
          </a:p>
          <a:p>
            <a:pPr>
              <a:lnSpc>
                <a:spcPct val="127000"/>
              </a:lnSpc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         (am, is, are)					(nationalities)</a:t>
            </a:r>
          </a:p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		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am/is/are + (nationality)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Structures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8" y="4185922"/>
            <a:ext cx="85675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What are your nationality?</a:t>
            </a: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am Vietnamese.</a:t>
            </a:r>
          </a:p>
        </p:txBody>
      </p:sp>
    </p:spTree>
    <p:extLst>
      <p:ext uri="{BB962C8B-B14F-4D97-AF65-F5344CB8AC3E}">
        <p14:creationId xmlns:p14="http://schemas.microsoft.com/office/powerpoint/2010/main" val="38028466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7861792" y="0"/>
            <a:ext cx="4330208" cy="895350"/>
            <a:chOff x="0" y="0"/>
            <a:chExt cx="4330208" cy="89535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0"/>
              <a:ext cx="4330208" cy="895350"/>
              <a:chOff x="0" y="0"/>
              <a:chExt cx="12192000" cy="109591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0"/>
                <a:ext cx="12192000" cy="109591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 cmpd="sng" algn="ctr">
                <a:solidFill>
                  <a:srgbClr val="315848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2315" y="77057"/>
                <a:ext cx="11915901" cy="941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400" kern="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Exercise 1</a:t>
                </a:r>
                <a:endParaRPr kumimoji="0" lang="en-US" alt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" name="Friends Plus for Vietnam G6 SB Track 1.10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3485545" y="142875"/>
              <a:ext cx="609600" cy="6096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44"/>
          <a:stretch/>
        </p:blipFill>
        <p:spPr>
          <a:xfrm>
            <a:off x="-169149" y="-33187"/>
            <a:ext cx="8134734" cy="69800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076013" y="734248"/>
            <a:ext cx="119249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2, 5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1741" y="2057171"/>
            <a:ext cx="160364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1, 11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48557" y="3263848"/>
            <a:ext cx="252414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4, 8, 9, 12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21640" y="4587218"/>
            <a:ext cx="801175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21640" y="5927312"/>
            <a:ext cx="191143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3, 7, 10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063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192" y="37332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677" y="2024246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Egypt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dʒɪpt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Northern Africa — A.K. Taylor Intern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11" y="0"/>
            <a:ext cx="5751589" cy="54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2677" y="1289723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Morocco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məˈrɑ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koʊ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118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976" y="282505"/>
            <a:ext cx="62871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Canada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kæn.ə.də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976" y="1135089"/>
            <a:ext cx="123698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The USA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ju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esˈeɪ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en-US" altLang="en-US" sz="4400" dirty="0"/>
              <a:t>= </a:t>
            </a:r>
            <a:r>
              <a:rPr lang="en-US" altLang="en-US" sz="3600" dirty="0"/>
              <a:t>the United States of America</a:t>
            </a:r>
            <a:endParaRPr lang="en-US" altLang="en-US" sz="4400" dirty="0">
              <a:cs typeface="Arial" panose="020B0604020202020204" pitchFamily="34" charset="0"/>
            </a:endParaRPr>
          </a:p>
        </p:txBody>
      </p:sp>
      <p:pic>
        <p:nvPicPr>
          <p:cNvPr id="4" name="Picture 2" descr="Why is Canada not a part of the United States? - Answ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/>
          <a:stretch/>
        </p:blipFill>
        <p:spPr bwMode="auto">
          <a:xfrm>
            <a:off x="4365356" y="2061386"/>
            <a:ext cx="7826644" cy="47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165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ỳ thi FE chuẩn kỹ sư CNTT Nhật B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97" y="0"/>
            <a:ext cx="9667875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1906" y="1382512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Japan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dʒəˈpæn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906" y="2232646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Thailand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taɪ.lænd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906" y="3002087"/>
            <a:ext cx="97487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The Philippines 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fɪl.ə.piːnz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40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PTIFY - Financial - Light">
      <a:dk1>
        <a:srgbClr val="10132B"/>
      </a:dk1>
      <a:lt1>
        <a:srgbClr val="FFFFFF"/>
      </a:lt1>
      <a:dk2>
        <a:srgbClr val="212459"/>
      </a:dk2>
      <a:lt2>
        <a:srgbClr val="EAF6FF"/>
      </a:lt2>
      <a:accent1>
        <a:srgbClr val="29A3F7"/>
      </a:accent1>
      <a:accent2>
        <a:srgbClr val="2B2E6E"/>
      </a:accent2>
      <a:accent3>
        <a:srgbClr val="CCB796"/>
      </a:accent3>
      <a:accent4>
        <a:srgbClr val="FBA239"/>
      </a:accent4>
      <a:accent5>
        <a:srgbClr val="F53C4B"/>
      </a:accent5>
      <a:accent6>
        <a:srgbClr val="555B6C"/>
      </a:accent6>
      <a:hlink>
        <a:srgbClr val="F9A145"/>
      </a:hlink>
      <a:folHlink>
        <a:srgbClr val="F240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415</Words>
  <Application>Microsoft Office PowerPoint</Application>
  <PresentationFormat>Widescreen</PresentationFormat>
  <Paragraphs>81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.VnMemorandum</vt:lpstr>
      <vt:lpstr>Arial</vt:lpstr>
      <vt:lpstr>Arial Black</vt:lpstr>
      <vt:lpstr>Arial Rounded MT Bold</vt:lpstr>
      <vt:lpstr>Calibri</vt:lpstr>
      <vt:lpstr>Calibri Light</vt:lpstr>
      <vt:lpstr>Quicksand</vt:lpstr>
      <vt:lpstr>Stencil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Trang Nguyen</cp:lastModifiedBy>
  <cp:revision>95</cp:revision>
  <dcterms:created xsi:type="dcterms:W3CDTF">2018-12-21T22:04:22Z</dcterms:created>
  <dcterms:modified xsi:type="dcterms:W3CDTF">2021-04-13T02:26:24Z</dcterms:modified>
</cp:coreProperties>
</file>